
<file path=[Content_Types].xml><?xml version="1.0" encoding="utf-8"?>
<Types xmlns="http://schemas.openxmlformats.org/package/2006/content-types">
  <Default Extension="tiff" ContentType="image/tif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1"/>
  </p:notesMasterIdLst>
  <p:sldIdLst>
    <p:sldId id="859" r:id="rId3"/>
    <p:sldId id="860" r:id="rId4"/>
    <p:sldId id="861" r:id="rId5"/>
    <p:sldId id="862" r:id="rId6"/>
    <p:sldId id="863" r:id="rId7"/>
    <p:sldId id="864" r:id="rId8"/>
    <p:sldId id="865" r:id="rId9"/>
    <p:sldId id="866" r:id="rId10"/>
  </p:sldIdLst>
  <p:sldSz cx="12190095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ABDF2"/>
    <a:srgbClr val="39B97A"/>
    <a:srgbClr val="1EB26A"/>
    <a:srgbClr val="E3F2E7"/>
    <a:srgbClr val="FF0000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 showGuides="1">
      <p:cViewPr varScale="1">
        <p:scale>
          <a:sx n="50" d="100"/>
          <a:sy n="50" d="100"/>
        </p:scale>
        <p:origin x="72" y="94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4" Type="http://schemas.openxmlformats.org/officeDocument/2006/relationships/tableStyles" Target="tableStyles.xml"/><Relationship Id="rId13" Type="http://schemas.openxmlformats.org/officeDocument/2006/relationships/viewProps" Target="viewProps.xml"/><Relationship Id="rId12" Type="http://schemas.openxmlformats.org/officeDocument/2006/relationships/presProps" Target="presProps.xml"/><Relationship Id="rId11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七年级 上 江苏专版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.xml"/><Relationship Id="rId5" Type="http://schemas.openxmlformats.org/officeDocument/2006/relationships/image" Target="../media/image9.png"/><Relationship Id="rId4" Type="http://schemas.openxmlformats.org/officeDocument/2006/relationships/image" Target="../media/image8.png"/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1.png"/><Relationship Id="rId1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第一部分  基础过关篇</a:t>
            </a:r>
            <a:endParaRPr lang="en-US" altLang="zh-CN" sz="5400" dirty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基础训练 </a:t>
            </a:r>
            <a:r>
              <a:rPr lang="en-US" altLang="zh-CN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2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2494637"/>
            <a:ext cx="11485848" cy="1200329"/>
          </a:xfrm>
        </p:spPr>
        <p:txBody>
          <a:bodyPr/>
          <a:lstStyle/>
          <a:p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本文介绍了作者的爱好是收集昆虫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以及长大后想成为一名昆虫学家的愿望。</a:t>
            </a:r>
            <a:endParaRPr lang="zh-CN" altLang="en-US" dirty="0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66981" y="980728"/>
            <a:ext cx="10656450" cy="1376414"/>
          </a:xfrm>
          <a:prstGeom prst="rect">
            <a:avLst/>
          </a:prstGeom>
        </p:spPr>
      </p:pic>
      <p:pic>
        <p:nvPicPr>
          <p:cNvPr id="5" name="语篇导航-DA.eps" descr="id:2147486413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34514" y="2593727"/>
            <a:ext cx="1651000" cy="403225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836712"/>
            <a:ext cx="11485848" cy="5322163"/>
          </a:xfrm>
        </p:spPr>
        <p:txBody>
          <a:bodyPr/>
          <a:lstStyle/>
          <a:p>
            <a:pPr indent="609600"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I’m Jason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Welcome to my personal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个人的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blog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 is my first term in the middle school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have many new subjects this term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like biology best because my hobby is collecting insects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昆虫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are interesting,and they can be very beautiful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       I always find insects in many different places,such as the yard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院子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>
                <a:solidFill>
                  <a:srgbClr val="000000"/>
                </a:solidFill>
                <a:ea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ea typeface="Times New Roman" panose="02020603050405020304" pitchFamily="18" charset="0"/>
              </a:rPr>
              <a:t>around my house,the park near my school or the fields in the countryside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乡下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When I see a new insect,I put it in a glass bottle and look at it very carefully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If it’s small,I use a magnifying glass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放大镜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Then I try to find out what kind of insect it is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I have a lot of books about insects to help me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After that,I draw a picture of it in my notebook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I also write down its name,the date and where I found it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Finally,I take it back to the same place and let it go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I want to set it free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984772"/>
            <a:ext cx="11485848" cy="2308324"/>
          </a:xfrm>
        </p:spPr>
        <p:txBody>
          <a:bodyPr/>
          <a:lstStyle/>
          <a:p>
            <a:pPr indent="9144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want to be an entomologist in the future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That’s a person who studies insects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believe my dream will come true one day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 you are also interested in insects,you can leave your ideas on my blog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can share them with each other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2"/>
          <p:cNvSpPr txBox="1">
            <a:spLocks noChangeArrowheads="1"/>
          </p:cNvSpPr>
          <p:nvPr/>
        </p:nvSpPr>
        <p:spPr bwMode="auto">
          <a:xfrm>
            <a:off x="5780243" y="1289012"/>
            <a:ext cx="5953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400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</a:rPr>
              <a:t>√</a:t>
            </a:r>
            <a:endParaRPr kumimoji="0" lang="zh-CN" altLang="zh-CN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" name="文本框 2"/>
          <p:cNvSpPr txBox="1">
            <a:spLocks noChangeArrowheads="1"/>
          </p:cNvSpPr>
          <p:nvPr/>
        </p:nvSpPr>
        <p:spPr bwMode="auto">
          <a:xfrm>
            <a:off x="5780242" y="3502591"/>
            <a:ext cx="5953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400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</a:rPr>
              <a:t>√</a:t>
            </a:r>
            <a:endParaRPr kumimoji="0" lang="zh-CN" altLang="zh-CN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" name="内容占位符 6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is the Jason’s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favourite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subject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315970" algn="l"/>
                <a:tab pos="5579745" algn="l"/>
                <a:tab pos="6456045" algn="l"/>
                <a:tab pos="8878570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Chinese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English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Biology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History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315970" algn="l"/>
                <a:tab pos="5579745" algn="l"/>
                <a:tab pos="6456045" algn="l"/>
                <a:tab pos="8878570" algn="l"/>
              </a:tabLst>
            </a:pPr>
            <a:endParaRPr lang="en-US" altLang="zh-CN" dirty="0">
              <a:solidFill>
                <a:srgbClr val="00B0F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315970" algn="l"/>
                <a:tab pos="5579745" algn="l"/>
                <a:tab pos="6456045" algn="l"/>
                <a:tab pos="8878570" algn="l"/>
              </a:tabLst>
            </a:pPr>
            <a:endParaRPr lang="en-US" altLang="zh-CN" dirty="0">
              <a:solidFill>
                <a:srgbClr val="00B0F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315970" algn="l"/>
                <a:tab pos="5579745" algn="l"/>
                <a:tab pos="6456045" algn="l"/>
                <a:tab pos="8878570" algn="l"/>
              </a:tabLs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Where can Jason always find insects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315970" algn="l"/>
                <a:tab pos="5579745" algn="l"/>
                <a:tab pos="6456045" algn="l"/>
                <a:tab pos="8878570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museum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lab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field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gym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内容占位符 14"/>
          <p:cNvSpPr txBox="1"/>
          <p:nvPr/>
        </p:nvSpPr>
        <p:spPr bwMode="auto">
          <a:xfrm>
            <a:off x="360854" y="1916832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细节理解题。根据第二段中的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“I like biology best”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Jason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最喜欢的科目是生物。故选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  <p:sp>
        <p:nvSpPr>
          <p:cNvPr id="8" name="内容占位符 15"/>
          <p:cNvSpPr txBox="1"/>
          <p:nvPr/>
        </p:nvSpPr>
        <p:spPr bwMode="auto">
          <a:xfrm>
            <a:off x="360854" y="4073004"/>
            <a:ext cx="11485848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细节理解题。根据第三段中的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“I always find insects in many different places, such as the yard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院子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>
                <a:solidFill>
                  <a:srgbClr val="FF0000"/>
                </a:solidFill>
                <a:ea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FF0000"/>
                </a:solidFill>
                <a:ea typeface="Times New Roman" panose="02020603050405020304" pitchFamily="18" charset="0"/>
              </a:rPr>
              <a:t>around my hous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e, the park near my school or the fields in the countryside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乡下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Jason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总是在许多不同的地方找到昆虫，比如他家周围的院子、学校附近的公园或者乡下的田野。故选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"/>
          <p:cNvSpPr txBox="1">
            <a:spLocks noChangeArrowheads="1"/>
          </p:cNvSpPr>
          <p:nvPr/>
        </p:nvSpPr>
        <p:spPr bwMode="auto">
          <a:xfrm>
            <a:off x="5752418" y="3106464"/>
            <a:ext cx="5953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400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</a:rPr>
              <a:t>√</a:t>
            </a:r>
            <a:endParaRPr kumimoji="0" lang="zh-CN" altLang="zh-CN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53253"/>
          </a:xfrm>
        </p:spPr>
        <p:txBody>
          <a:bodyPr/>
          <a:lstStyle/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16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           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what order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顺序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does Jason do when he sees a new insect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lets the insect go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sees a new insect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draws a picture of the insect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puts the insect in a glass bottle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-b-c-d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-d-c-a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-c-d-a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-b-c-a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10630" y="899898"/>
            <a:ext cx="2533313" cy="341120"/>
          </a:xfrm>
          <a:prstGeom prst="rect">
            <a:avLst/>
          </a:prstGeom>
        </p:spPr>
      </p:pic>
      <p:sp>
        <p:nvSpPr>
          <p:cNvPr id="6" name="内容占位符 16"/>
          <p:cNvSpPr txBox="1"/>
          <p:nvPr/>
        </p:nvSpPr>
        <p:spPr bwMode="auto">
          <a:xfrm>
            <a:off x="360854" y="4221088"/>
            <a:ext cx="11485848" cy="1481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细节理解题。根据第三段中的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“When I see a new insect, I put it in a glass bottle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After that, I draw a picture of it in my notebook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Finally, I take it back to the same place and let it go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可知，正确的顺序是：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b-d-c-a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"/>
          <p:cNvSpPr txBox="1">
            <a:spLocks noChangeArrowheads="1"/>
          </p:cNvSpPr>
          <p:nvPr/>
        </p:nvSpPr>
        <p:spPr bwMode="auto">
          <a:xfrm>
            <a:off x="2992757" y="2696470"/>
            <a:ext cx="5953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400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</a:rPr>
              <a:t>√</a:t>
            </a:r>
            <a:endParaRPr kumimoji="0" lang="zh-CN" altLang="zh-CN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1556792"/>
            <a:ext cx="11485848" cy="175432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17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              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Which of the following does an entomologist study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研究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1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                              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                               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70364" y="1675324"/>
            <a:ext cx="3064602" cy="383075"/>
          </a:xfrm>
          <a:prstGeom prst="rect">
            <a:avLst/>
          </a:prstGeom>
        </p:spPr>
      </p:pic>
      <p:pic>
        <p:nvPicPr>
          <p:cNvPr id="7" name="aw3.jpg" descr="id:214749946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956167" y="2220760"/>
            <a:ext cx="1317625" cy="1296035"/>
          </a:xfrm>
          <a:prstGeom prst="rect">
            <a:avLst/>
          </a:prstGeom>
        </p:spPr>
      </p:pic>
      <p:pic>
        <p:nvPicPr>
          <p:cNvPr id="8" name="aw4.jpg" descr="id:2147499467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934966" y="2367986"/>
            <a:ext cx="1448435" cy="926465"/>
          </a:xfrm>
          <a:prstGeom prst="rect">
            <a:avLst/>
          </a:prstGeom>
        </p:spPr>
      </p:pic>
      <p:pic>
        <p:nvPicPr>
          <p:cNvPr id="9" name="aw5.jpg" descr="id:2147499474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6815286" y="2131589"/>
            <a:ext cx="1008111" cy="1385206"/>
          </a:xfrm>
          <a:prstGeom prst="rect">
            <a:avLst/>
          </a:prstGeom>
        </p:spPr>
      </p:pic>
      <p:pic>
        <p:nvPicPr>
          <p:cNvPr id="10" name="aw6.jpg" descr="id:2147499481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9695606" y="2305359"/>
            <a:ext cx="1246505" cy="1169670"/>
          </a:xfrm>
          <a:prstGeom prst="rect">
            <a:avLst/>
          </a:prstGeom>
        </p:spPr>
      </p:pic>
      <p:sp>
        <p:nvSpPr>
          <p:cNvPr id="11" name="内容占位符 17"/>
          <p:cNvSpPr txBox="1"/>
          <p:nvPr/>
        </p:nvSpPr>
        <p:spPr bwMode="auto">
          <a:xfrm>
            <a:off x="360854" y="3757498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细节理解题。根据第四段中的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“I want to be an entomologist in the future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That’s a person who studies insects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可知，昆虫学家研究的是昆虫。故选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"/>
          <p:cNvSpPr txBox="1">
            <a:spLocks noChangeArrowheads="1"/>
          </p:cNvSpPr>
          <p:nvPr/>
        </p:nvSpPr>
        <p:spPr bwMode="auto">
          <a:xfrm>
            <a:off x="181924" y="1867471"/>
            <a:ext cx="5953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400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</a:rPr>
              <a:t>√</a:t>
            </a:r>
            <a:endParaRPr kumimoji="0" lang="zh-CN" altLang="zh-CN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18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                  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can read the passage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a travel guide	</a:t>
            </a:r>
            <a:endParaRPr lang="en-US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website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in a storybook	</a:t>
            </a:r>
            <a:endParaRPr lang="en-US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in a sports magazine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52259" y="817625"/>
            <a:ext cx="3536737" cy="419914"/>
          </a:xfrm>
          <a:prstGeom prst="rect">
            <a:avLst/>
          </a:prstGeom>
        </p:spPr>
      </p:pic>
      <p:sp>
        <p:nvSpPr>
          <p:cNvPr id="6" name="内容占位符 18"/>
          <p:cNvSpPr txBox="1"/>
          <p:nvPr/>
        </p:nvSpPr>
        <p:spPr bwMode="auto">
          <a:xfrm>
            <a:off x="351964" y="3356996"/>
            <a:ext cx="11485848" cy="34150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细节理解题。根据第一段中的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“I’m Jason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Welcome to my personal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个人的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dirty="0">
                <a:solidFill>
                  <a:srgbClr val="FF0000"/>
                </a:solidFill>
                <a:ea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FF0000"/>
                </a:solidFill>
                <a:ea typeface="Times New Roman" panose="02020603050405020304" pitchFamily="18" charset="0"/>
              </a:rPr>
              <a:t>blog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可知，这篇文章是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Jason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写的一篇博客，所以我们可以</a:t>
            </a:r>
            <a:r>
              <a:rPr lang="zh-CN" altLang="zh-CN" b="1" u="wavy" dirty="0">
                <a:solidFill>
                  <a:srgbClr val="FF0000"/>
                </a:solidFill>
                <a:uFill>
                  <a:solidFill>
                    <a:srgbClr val="2ABDF2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在网站上（</a:t>
            </a:r>
            <a:r>
              <a:rPr lang="en-US" altLang="zh-CN" b="1" u="wavy" dirty="0">
                <a:solidFill>
                  <a:srgbClr val="FF0000"/>
                </a:solidFill>
                <a:uFill>
                  <a:solidFill>
                    <a:srgbClr val="2ABDF2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on a website</a:t>
            </a:r>
            <a:r>
              <a:rPr lang="zh-CN" altLang="zh-CN" b="1" u="wavy" dirty="0">
                <a:solidFill>
                  <a:srgbClr val="FF0000"/>
                </a:solidFill>
                <a:uFill>
                  <a:solidFill>
                    <a:srgbClr val="2ABDF2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en-US" altLang="zh-CN" b="1" dirty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1"/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     </a:t>
            </a:r>
            <a:endParaRPr lang="en-US" altLang="zh-CN" b="1" dirty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eaLnBrk="1" hangingPunct="1"/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 </a:t>
            </a:r>
            <a:r>
              <a:rPr lang="en-US" altLang="zh-CN" b="1" dirty="0">
                <a:solidFill>
                  <a:srgbClr val="2ABDF2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in</a:t>
            </a:r>
            <a:r>
              <a:rPr lang="en-US" altLang="zh-CN" b="1" dirty="0">
                <a:solidFill>
                  <a:srgbClr val="2ABDF2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</a:t>
            </a:r>
            <a:r>
              <a:rPr lang="en-US" altLang="zh-CN" b="1" dirty="0">
                <a:solidFill>
                  <a:srgbClr val="2ABDF2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r>
              <a:rPr lang="en-US" altLang="zh-CN" b="1" dirty="0">
                <a:solidFill>
                  <a:srgbClr val="2ABDF2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</a:t>
            </a:r>
            <a:r>
              <a:rPr lang="en-US" altLang="zh-CN" b="1" dirty="0">
                <a:solidFill>
                  <a:srgbClr val="2ABDF2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travel</a:t>
            </a:r>
            <a:r>
              <a:rPr lang="en-US" altLang="zh-CN" b="1" dirty="0">
                <a:solidFill>
                  <a:srgbClr val="2ABDF2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</a:t>
            </a:r>
            <a:r>
              <a:rPr lang="en-US" altLang="zh-CN" b="1" dirty="0">
                <a:solidFill>
                  <a:srgbClr val="2ABDF2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guide</a:t>
            </a:r>
            <a:r>
              <a:rPr lang="zh-CN" altLang="zh-CN" b="1" dirty="0">
                <a:solidFill>
                  <a:srgbClr val="2ABDF2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在旅游指南里</a:t>
            </a:r>
            <a:r>
              <a:rPr lang="zh-CN" altLang="zh-CN" b="1" dirty="0">
                <a:solidFill>
                  <a:srgbClr val="2ABDF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b="1" dirty="0">
                <a:solidFill>
                  <a:srgbClr val="2ABDF2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in</a:t>
            </a:r>
            <a:r>
              <a:rPr lang="en-US" altLang="zh-CN" b="1" dirty="0">
                <a:solidFill>
                  <a:srgbClr val="2ABDF2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</a:t>
            </a:r>
            <a:r>
              <a:rPr lang="en-US" altLang="zh-CN" b="1" dirty="0">
                <a:solidFill>
                  <a:srgbClr val="2ABDF2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r>
              <a:rPr lang="en-US" altLang="zh-CN" b="1" dirty="0">
                <a:solidFill>
                  <a:srgbClr val="2ABDF2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</a:t>
            </a:r>
            <a:r>
              <a:rPr lang="en-US" altLang="zh-CN" b="1" dirty="0">
                <a:solidFill>
                  <a:srgbClr val="2ABDF2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storybook</a:t>
            </a:r>
            <a:r>
              <a:rPr lang="zh-CN" altLang="zh-CN" b="1" dirty="0">
                <a:solidFill>
                  <a:srgbClr val="2ABDF2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在故事书里</a:t>
            </a:r>
            <a:r>
              <a:rPr lang="zh-CN" altLang="zh-CN" b="1" dirty="0">
                <a:solidFill>
                  <a:srgbClr val="2ABDF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b="1" dirty="0">
                <a:solidFill>
                  <a:srgbClr val="2ABDF2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in</a:t>
            </a:r>
            <a:r>
              <a:rPr lang="en-US" altLang="zh-CN" b="1" dirty="0">
                <a:solidFill>
                  <a:srgbClr val="2ABDF2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</a:t>
            </a:r>
            <a:r>
              <a:rPr lang="en-US" altLang="zh-CN" b="1" dirty="0">
                <a:solidFill>
                  <a:srgbClr val="2ABDF2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r>
              <a:rPr lang="en-US" altLang="zh-CN" b="1" dirty="0">
                <a:solidFill>
                  <a:srgbClr val="2ABDF2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</a:t>
            </a:r>
            <a:r>
              <a:rPr lang="en-US" altLang="zh-CN" b="1" dirty="0">
                <a:solidFill>
                  <a:srgbClr val="2ABDF2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sports</a:t>
            </a:r>
            <a:r>
              <a:rPr lang="en-US" altLang="zh-CN" b="1" dirty="0">
                <a:solidFill>
                  <a:srgbClr val="2ABDF2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</a:t>
            </a:r>
            <a:r>
              <a:rPr lang="en-US" altLang="zh-CN" b="1" dirty="0">
                <a:solidFill>
                  <a:srgbClr val="2ABDF2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magazine</a:t>
            </a:r>
            <a:r>
              <a:rPr lang="zh-CN" altLang="zh-CN" b="1" dirty="0">
                <a:solidFill>
                  <a:srgbClr val="2ABDF2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在运动杂志里。</a:t>
            </a:r>
            <a:endParaRPr lang="zh-CN" altLang="zh-CN" b="1" dirty="0">
              <a:solidFill>
                <a:srgbClr val="2ABDF2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1"/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读到这篇文章。故选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+mn-ea"/>
              </a:rPr>
              <a:t>B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。</a:t>
            </a:r>
            <a:endParaRPr lang="en-US" altLang="zh-CN" b="1" dirty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7" name="箭头右.eps" descr="id:2147486541;FounderCES"/>
          <p:cNvPicPr/>
          <p:nvPr/>
        </p:nvPicPr>
        <p:blipFill>
          <a:blip r:embed="rId2"/>
          <a:stretch>
            <a:fillRect/>
          </a:stretch>
        </p:blipFill>
        <p:spPr>
          <a:xfrm flipH="1">
            <a:off x="9171305" y="4693920"/>
            <a:ext cx="497840" cy="53403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2666</Words>
  <Application>WPS 演示</Application>
  <PresentationFormat>自定义</PresentationFormat>
  <Paragraphs>61</Paragraphs>
  <Slides>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18" baseType="lpstr">
      <vt:lpstr>Arial</vt:lpstr>
      <vt:lpstr>宋体</vt:lpstr>
      <vt:lpstr>Wingdings</vt:lpstr>
      <vt:lpstr>Times New Roman</vt:lpstr>
      <vt:lpstr>楷体</vt:lpstr>
      <vt:lpstr>微软雅黑</vt:lpstr>
      <vt:lpstr>黑体</vt:lpstr>
      <vt:lpstr>Arial Unicode MS</vt:lpstr>
      <vt:lpstr>Calibri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朗月1382326692</cp:lastModifiedBy>
  <cp:revision>463</cp:revision>
  <dcterms:created xsi:type="dcterms:W3CDTF">2020-11-06T05:24:00Z</dcterms:created>
  <dcterms:modified xsi:type="dcterms:W3CDTF">2025-09-22T01:12:32Z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2052-12.1.0.21541</vt:lpwstr>
  </property>
  <property fmtid="{D5CDD505-2E9C-101B-9397-08002B2CF9AE}" pid="3" name="ICV">
    <vt:lpwstr>F3CD6BCA620F43038A50C9A627AA1908_12</vt:lpwstr>
  </property>
</Properties>
</file>